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6" r:id="rId5"/>
  </p:sldMasterIdLst>
  <p:notesMasterIdLst>
    <p:notesMasterId r:id="rId15"/>
  </p:notesMasterIdLst>
  <p:sldIdLst>
    <p:sldId id="256" r:id="rId6"/>
    <p:sldId id="271" r:id="rId7"/>
    <p:sldId id="267" r:id="rId8"/>
    <p:sldId id="275" r:id="rId9"/>
    <p:sldId id="260" r:id="rId10"/>
    <p:sldId id="258" r:id="rId11"/>
    <p:sldId id="277" r:id="rId12"/>
    <p:sldId id="279" r:id="rId13"/>
    <p:sldId id="276" r:id="rId14"/>
  </p:sldIdLst>
  <p:sldSz cx="10058400" cy="7772400"/>
  <p:notesSz cx="9296400" cy="7010400"/>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0109-3DFE-F2FE-DD66-AF65640D038C}" name="Aloe, Sarah A." initials="" userId="S::sa4073@cumc.columbia.edu::44556643-bfeb-4c5a-929f-39fa8a85d45f" providerId="AD"/>
  <p188:author id="{2885B446-B373-A29B-909E-C5F63CCB27E4}" name="Bryant, Calista M." initials="BM" userId="S::cb3917@cumc.columbia.edu::7de09894-e78c-4504-ad55-1c50d56da472" providerId="AD"/>
  <p188:author id="{F048B382-CE34-88D0-D6B0-AD3DEB70EFC6}" name="da Silva, Hadler A." initials="dA" userId="S::had2130@cumc.columbia.edu::381314e4-6249-4d09-8d43-5d301f4cd6d9" providerId="AD"/>
  <p188:author id="{BA1CC48F-E6A3-1A34-9415-61E686A160EB}" name="Skorodinsky, David" initials="" userId="S::ds4010@cumc.columbia.edu::e1a6ac26-f4c0-46fd-a87b-9ff90ad99c2b" providerId="AD"/>
  <p188:author id="{7C4D1DBD-C991-41B2-367F-CA8C094B663A}" name="Pettinato, Christopher F." initials="PF" userId="S::cfp5@cumc.columbia.edu::41575409-d133-48c7-9e5b-eccf7331b514" providerId="AD"/>
  <p188:author id="{45C99AC2-170A-8760-4DC6-7A0F609486A3}" name="Bolger, Katie M." initials="BM" userId="S::kb2803@cumc.columbia.edu::c269fb78-94e1-468c-9e8c-14df43956d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378FD-445C-4EA5-942B-76D7865CB9C1}" v="113" dt="2024-02-20T14:51:54.754"/>
    <p1510:client id="{65B55750-5615-463B-953A-9BB044431A9F}" v="22" dt="2024-02-20T14:54:57.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416" y="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b="1"/>
              <a:t>Edits:</a:t>
            </a:r>
          </a:p>
          <a:p>
            <a:pPr marL="0" indent="0">
              <a:buNone/>
            </a:pPr>
            <a:r>
              <a:rPr lang="en-US"/>
              <a:t>Quad 1: PI info</a:t>
            </a:r>
          </a:p>
          <a:p>
            <a:pPr marL="0" indent="0">
              <a:buNone/>
            </a:pPr>
            <a:r>
              <a:rPr lang="en-US"/>
              <a:t>Quad 2: Emergency Contact (based on SA photos)</a:t>
            </a:r>
          </a:p>
          <a:p>
            <a:pPr marL="0" indent="0">
              <a:buNone/>
            </a:pPr>
            <a:r>
              <a:rPr lang="en-US"/>
              <a:t>Rest stay same, unless SA photos show different</a:t>
            </a:r>
          </a:p>
        </p:txBody>
      </p:sp>
    </p:spTree>
    <p:extLst>
      <p:ext uri="{BB962C8B-B14F-4D97-AF65-F5344CB8AC3E}">
        <p14:creationId xmlns:p14="http://schemas.microsoft.com/office/powerpoint/2010/main" val="160763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36601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98080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402167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7"/>
            <a:ext cx="9372660" cy="31017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80"/>
            <a:ext cx="9372660" cy="11977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1"/>
            </a:lvl1pPr>
            <a:lvl2pPr lvl="1" algn="ctr">
              <a:lnSpc>
                <a:spcPct val="100000"/>
              </a:lnSpc>
              <a:spcBef>
                <a:spcPts val="0"/>
              </a:spcBef>
              <a:spcAft>
                <a:spcPts val="0"/>
              </a:spcAft>
              <a:buSzPts val="2800"/>
              <a:buNone/>
              <a:defRPr sz="2801"/>
            </a:lvl2pPr>
            <a:lvl3pPr lvl="2" algn="ctr">
              <a:lnSpc>
                <a:spcPct val="100000"/>
              </a:lnSpc>
              <a:spcBef>
                <a:spcPts val="0"/>
              </a:spcBef>
              <a:spcAft>
                <a:spcPts val="0"/>
              </a:spcAft>
              <a:buSzPts val="2800"/>
              <a:buNone/>
              <a:defRPr sz="2801"/>
            </a:lvl3pPr>
            <a:lvl4pPr lvl="3" algn="ctr">
              <a:lnSpc>
                <a:spcPct val="100000"/>
              </a:lnSpc>
              <a:spcBef>
                <a:spcPts val="0"/>
              </a:spcBef>
              <a:spcAft>
                <a:spcPts val="0"/>
              </a:spcAft>
              <a:buSzPts val="2800"/>
              <a:buNone/>
              <a:defRPr sz="2801"/>
            </a:lvl4pPr>
            <a:lvl5pPr lvl="4" algn="ctr">
              <a:lnSpc>
                <a:spcPct val="100000"/>
              </a:lnSpc>
              <a:spcBef>
                <a:spcPts val="0"/>
              </a:spcBef>
              <a:spcAft>
                <a:spcPts val="0"/>
              </a:spcAft>
              <a:buSzPts val="2800"/>
              <a:buNone/>
              <a:defRPr sz="2801"/>
            </a:lvl5pPr>
            <a:lvl6pPr lvl="5" algn="ctr">
              <a:lnSpc>
                <a:spcPct val="100000"/>
              </a:lnSpc>
              <a:spcBef>
                <a:spcPts val="0"/>
              </a:spcBef>
              <a:spcAft>
                <a:spcPts val="0"/>
              </a:spcAft>
              <a:buSzPts val="2800"/>
              <a:buNone/>
              <a:defRPr sz="2801"/>
            </a:lvl6pPr>
            <a:lvl7pPr lvl="6" algn="ctr">
              <a:lnSpc>
                <a:spcPct val="100000"/>
              </a:lnSpc>
              <a:spcBef>
                <a:spcPts val="0"/>
              </a:spcBef>
              <a:spcAft>
                <a:spcPts val="0"/>
              </a:spcAft>
              <a:buSzPts val="2800"/>
              <a:buNone/>
              <a:defRPr sz="2801"/>
            </a:lvl7pPr>
            <a:lvl8pPr lvl="7" algn="ctr">
              <a:lnSpc>
                <a:spcPct val="100000"/>
              </a:lnSpc>
              <a:spcBef>
                <a:spcPts val="0"/>
              </a:spcBef>
              <a:spcAft>
                <a:spcPts val="0"/>
              </a:spcAft>
              <a:buSzPts val="2800"/>
              <a:buNone/>
              <a:defRPr sz="2801"/>
            </a:lvl8pPr>
            <a:lvl9pPr lvl="8" algn="ctr">
              <a:lnSpc>
                <a:spcPct val="100000"/>
              </a:lnSpc>
              <a:spcBef>
                <a:spcPts val="0"/>
              </a:spcBef>
              <a:spcAft>
                <a:spcPts val="0"/>
              </a:spcAft>
              <a:buSzPts val="2800"/>
              <a:buNone/>
              <a:defRPr sz="2801"/>
            </a:lvl9pPr>
          </a:lstStyle>
          <a:p>
            <a:endParaRPr/>
          </a:p>
        </p:txBody>
      </p:sp>
      <p:sp>
        <p:nvSpPr>
          <p:cNvPr id="12" name="Google Shape;12;p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0957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84392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82716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82539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91778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49614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04130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521897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7189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7"/>
            <a:ext cx="9372660" cy="5162560"/>
          </a:xfrm>
          <a:prstGeom prst="rect">
            <a:avLst/>
          </a:prstGeom>
        </p:spPr>
        <p:txBody>
          <a:bodyPr spcFirstLastPara="1" wrap="square" lIns="91425" tIns="91425" rIns="91425" bIns="91425" anchor="t"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9070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810306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51402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31564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4"/>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rmAutofit/>
          </a:bodyPr>
          <a:lstStyle>
            <a:lvl1pPr marL="457216" lvl="0" indent="-304811">
              <a:spcBef>
                <a:spcPts val="0"/>
              </a:spcBef>
              <a:spcAft>
                <a:spcPts val="0"/>
              </a:spcAft>
              <a:buSzPts val="1200"/>
              <a:buChar char="●"/>
              <a:defRPr sz="12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580" cy="618165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7"/>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92050" y="1863464"/>
            <a:ext cx="4449720" cy="22399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1"/>
            </a:lvl1pPr>
            <a:lvl2pPr lvl="1" algn="ctr">
              <a:spcBef>
                <a:spcPts val="0"/>
              </a:spcBef>
              <a:spcAft>
                <a:spcPts val="0"/>
              </a:spcAft>
              <a:buSzPts val="4200"/>
              <a:buNone/>
              <a:defRPr sz="4201"/>
            </a:lvl2pPr>
            <a:lvl3pPr lvl="2" algn="ctr">
              <a:spcBef>
                <a:spcPts val="0"/>
              </a:spcBef>
              <a:spcAft>
                <a:spcPts val="0"/>
              </a:spcAft>
              <a:buSzPts val="4200"/>
              <a:buNone/>
              <a:defRPr sz="4201"/>
            </a:lvl3pPr>
            <a:lvl4pPr lvl="3" algn="ctr">
              <a:spcBef>
                <a:spcPts val="0"/>
              </a:spcBef>
              <a:spcAft>
                <a:spcPts val="0"/>
              </a:spcAft>
              <a:buSzPts val="4200"/>
              <a:buNone/>
              <a:defRPr sz="4201"/>
            </a:lvl4pPr>
            <a:lvl5pPr lvl="4" algn="ctr">
              <a:spcBef>
                <a:spcPts val="0"/>
              </a:spcBef>
              <a:spcAft>
                <a:spcPts val="0"/>
              </a:spcAft>
              <a:buSzPts val="4200"/>
              <a:buNone/>
              <a:defRPr sz="4201"/>
            </a:lvl5pPr>
            <a:lvl6pPr lvl="5" algn="ctr">
              <a:spcBef>
                <a:spcPts val="0"/>
              </a:spcBef>
              <a:spcAft>
                <a:spcPts val="0"/>
              </a:spcAft>
              <a:buSzPts val="4200"/>
              <a:buNone/>
              <a:defRPr sz="4201"/>
            </a:lvl6pPr>
            <a:lvl7pPr lvl="6" algn="ctr">
              <a:spcBef>
                <a:spcPts val="0"/>
              </a:spcBef>
              <a:spcAft>
                <a:spcPts val="0"/>
              </a:spcAft>
              <a:buSzPts val="4200"/>
              <a:buNone/>
              <a:defRPr sz="4201"/>
            </a:lvl7pPr>
            <a:lvl8pPr lvl="7" algn="ctr">
              <a:spcBef>
                <a:spcPts val="0"/>
              </a:spcBef>
              <a:spcAft>
                <a:spcPts val="0"/>
              </a:spcAft>
              <a:buSzPts val="4200"/>
              <a:buNone/>
              <a:defRPr sz="4201"/>
            </a:lvl8pPr>
            <a:lvl9pPr lvl="8" algn="ctr">
              <a:spcBef>
                <a:spcPts val="0"/>
              </a:spcBef>
              <a:spcAft>
                <a:spcPts val="0"/>
              </a:spcAft>
              <a:buSzPts val="4200"/>
              <a:buNone/>
              <a:defRPr sz="4201"/>
            </a:lvl9pPr>
          </a:lstStyle>
          <a:p>
            <a:endParaRPr/>
          </a:p>
        </p:txBody>
      </p:sp>
      <p:sp>
        <p:nvSpPr>
          <p:cNvPr id="38" name="Google Shape;38;p9"/>
          <p:cNvSpPr txBox="1">
            <a:spLocks noGrp="1"/>
          </p:cNvSpPr>
          <p:nvPr>
            <p:ph type="subTitle" idx="1"/>
          </p:nvPr>
        </p:nvSpPr>
        <p:spPr>
          <a:xfrm>
            <a:off x="292050" y="4235760"/>
            <a:ext cx="4449720" cy="186637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60"/>
            <a:ext cx="4220700" cy="5583707"/>
          </a:xfrm>
          <a:prstGeom prst="rect">
            <a:avLst/>
          </a:prstGeom>
        </p:spPr>
        <p:txBody>
          <a:bodyPr spcFirstLastPara="1" wrap="square" lIns="91425" tIns="91425" rIns="91425" bIns="91425" anchor="ctr"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rmAutofit/>
          </a:bodyPr>
          <a:lstStyle>
            <a:lvl1pPr marL="457216" lvl="0" indent="-22860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80"/>
            <a:ext cx="9372660" cy="29670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4"/>
            <a:ext cx="9372660" cy="1965653"/>
          </a:xfrm>
          <a:prstGeom prst="rect">
            <a:avLst/>
          </a:prstGeom>
        </p:spPr>
        <p:txBody>
          <a:bodyPr spcFirstLastPara="1" wrap="square" lIns="91425" tIns="91425" rIns="91425" bIns="91425" anchor="t" anchorCtr="0">
            <a:normAutofit/>
          </a:bodyPr>
          <a:lstStyle>
            <a:lvl1pPr marL="457216" lvl="0" indent="-342912" algn="ctr">
              <a:spcBef>
                <a:spcPts val="0"/>
              </a:spcBef>
              <a:spcAft>
                <a:spcPts val="0"/>
              </a:spcAft>
              <a:buSzPts val="1800"/>
              <a:buChar char="●"/>
              <a:defRPr/>
            </a:lvl1pPr>
            <a:lvl2pPr marL="914434" lvl="1" indent="-317512" algn="ctr">
              <a:spcBef>
                <a:spcPts val="0"/>
              </a:spcBef>
              <a:spcAft>
                <a:spcPts val="0"/>
              </a:spcAft>
              <a:buSzPts val="1400"/>
              <a:buChar char="○"/>
              <a:defRPr/>
            </a:lvl2pPr>
            <a:lvl3pPr marL="1371650" lvl="2" indent="-317512" algn="ctr">
              <a:spcBef>
                <a:spcPts val="0"/>
              </a:spcBef>
              <a:spcAft>
                <a:spcPts val="0"/>
              </a:spcAft>
              <a:buSzPts val="1400"/>
              <a:buChar char="■"/>
              <a:defRPr/>
            </a:lvl3pPr>
            <a:lvl4pPr marL="1828867" lvl="3" indent="-317512" algn="ctr">
              <a:spcBef>
                <a:spcPts val="0"/>
              </a:spcBef>
              <a:spcAft>
                <a:spcPts val="0"/>
              </a:spcAft>
              <a:buSzPts val="1400"/>
              <a:buChar char="●"/>
              <a:defRPr/>
            </a:lvl4pPr>
            <a:lvl5pPr marL="2286084" lvl="4" indent="-317512" algn="ctr">
              <a:spcBef>
                <a:spcPts val="0"/>
              </a:spcBef>
              <a:spcAft>
                <a:spcPts val="0"/>
              </a:spcAft>
              <a:buSzPts val="1400"/>
              <a:buChar char="○"/>
              <a:defRPr/>
            </a:lvl5pPr>
            <a:lvl6pPr marL="2743301" lvl="5" indent="-317512" algn="ctr">
              <a:spcBef>
                <a:spcPts val="0"/>
              </a:spcBef>
              <a:spcAft>
                <a:spcPts val="0"/>
              </a:spcAft>
              <a:buSzPts val="1400"/>
              <a:buChar char="■"/>
              <a:defRPr/>
            </a:lvl6pPr>
            <a:lvl7pPr marL="3200517" lvl="6" indent="-317512" algn="ctr">
              <a:spcBef>
                <a:spcPts val="0"/>
              </a:spcBef>
              <a:spcAft>
                <a:spcPts val="0"/>
              </a:spcAft>
              <a:buSzPts val="1400"/>
              <a:buChar char="●"/>
              <a:defRPr/>
            </a:lvl7pPr>
            <a:lvl8pPr marL="3657734" lvl="7" indent="-317512" algn="ctr">
              <a:spcBef>
                <a:spcPts val="0"/>
              </a:spcBef>
              <a:spcAft>
                <a:spcPts val="0"/>
              </a:spcAft>
              <a:buSzPts val="1400"/>
              <a:buChar char="○"/>
              <a:defRPr/>
            </a:lvl8pPr>
            <a:lvl9pPr marL="4114951" lvl="8" indent="-31751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4"/>
            <a:ext cx="9372660" cy="86541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7"/>
            <a:ext cx="9372660" cy="51625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40"/>
            <a:ext cx="603570" cy="594773"/>
          </a:xfrm>
          <a:prstGeom prst="rect">
            <a:avLst/>
          </a:prstGeom>
          <a:noFill/>
          <a:ln>
            <a:noFill/>
          </a:ln>
        </p:spPr>
        <p:txBody>
          <a:bodyPr spcFirstLastPara="1" wrap="square" lIns="91425" tIns="91425" rIns="91425" bIns="91425" anchor="ctr" anchorCtr="0">
            <a:normAutofit/>
          </a:bodyPr>
          <a:lstStyle>
            <a:lvl1pPr lvl="0" algn="r">
              <a:buNone/>
              <a:defRPr sz="1001">
                <a:solidFill>
                  <a:schemeClr val="dk2"/>
                </a:solidFill>
              </a:defRPr>
            </a:lvl1pPr>
            <a:lvl2pPr lvl="1" algn="r">
              <a:buNone/>
              <a:defRPr sz="1001">
                <a:solidFill>
                  <a:schemeClr val="dk2"/>
                </a:solidFill>
              </a:defRPr>
            </a:lvl2pPr>
            <a:lvl3pPr lvl="2" algn="r">
              <a:buNone/>
              <a:defRPr sz="1001">
                <a:solidFill>
                  <a:schemeClr val="dk2"/>
                </a:solidFill>
              </a:defRPr>
            </a:lvl3pPr>
            <a:lvl4pPr lvl="3" algn="r">
              <a:buNone/>
              <a:defRPr sz="1001">
                <a:solidFill>
                  <a:schemeClr val="dk2"/>
                </a:solidFill>
              </a:defRPr>
            </a:lvl4pPr>
            <a:lvl5pPr lvl="4" algn="r">
              <a:buNone/>
              <a:defRPr sz="1001">
                <a:solidFill>
                  <a:schemeClr val="dk2"/>
                </a:solidFill>
              </a:defRPr>
            </a:lvl5pPr>
            <a:lvl6pPr lvl="5" algn="r">
              <a:buNone/>
              <a:defRPr sz="1001">
                <a:solidFill>
                  <a:schemeClr val="dk2"/>
                </a:solidFill>
              </a:defRPr>
            </a:lvl6pPr>
            <a:lvl7pPr lvl="6" algn="r">
              <a:buNone/>
              <a:defRPr sz="1001">
                <a:solidFill>
                  <a:schemeClr val="dk2"/>
                </a:solidFill>
              </a:defRPr>
            </a:lvl7pPr>
            <a:lvl8pPr lvl="7" algn="r">
              <a:buNone/>
              <a:defRPr sz="1001">
                <a:solidFill>
                  <a:schemeClr val="dk2"/>
                </a:solidFill>
              </a:defRPr>
            </a:lvl8pPr>
            <a:lvl9pPr lvl="8" algn="r">
              <a:buNone/>
              <a:defRPr sz="1001">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dirty="0"/>
              <a:t>2/20/2024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19153005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labsafety@columbia.ed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labsafety@columbia.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labsafety@columbia.ed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2.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mailto:rso-ehrs@columbia.edu" TargetMode="External"/><Relationship Id="rId3" Type="http://schemas.openxmlformats.org/officeDocument/2006/relationships/notesSlide" Target="../notesSlides/notesSlide5.xml"/><Relationship Id="rId7" Type="http://schemas.openxmlformats.org/officeDocument/2006/relationships/image" Target="../media/image2.jpeg"/><Relationship Id="rId12" Type="http://schemas.openxmlformats.org/officeDocument/2006/relationships/hyperlink" Target="mailto:lasersafety@columbia.edu" TargetMode="External"/><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mailto:labsafety@columbia.ed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559118" y="2131319"/>
            <a:ext cx="4572000" cy="4401175"/>
          </a:xfrm>
          <a:prstGeom prst="rect">
            <a:avLst/>
          </a:prstGeom>
          <a:noFill/>
          <a:ln>
            <a:noFill/>
          </a:ln>
        </p:spPr>
        <p:txBody>
          <a:bodyPr spcFirstLastPara="1" wrap="square" lIns="91425" tIns="91425" rIns="91425" bIns="91425" anchor="t" anchorCtr="0">
            <a:spAutoFit/>
          </a:bodyPr>
          <a:lstStyle/>
          <a:p>
            <a:r>
              <a:rPr lang="en" sz="1600" u="sng" dirty="0"/>
              <a:t>This file can be used to generate door signs for the large laboratory 4 x 4 door sign holders. </a:t>
            </a:r>
            <a:r>
              <a:rPr lang="en-US" sz="1600" u="sng" dirty="0"/>
              <a:t>I</a:t>
            </a:r>
            <a:r>
              <a:rPr lang="en" sz="1600" u="sng" dirty="0"/>
              <a:t>f you do not have a door sign holder, contact </a:t>
            </a:r>
            <a:r>
              <a:rPr lang="en" sz="1600" u="sng" dirty="0">
                <a:hlinkClick r:id="rId4"/>
              </a:rPr>
              <a:t>labsafety@</a:t>
            </a:r>
            <a:r>
              <a:rPr lang="en-US" sz="1600" u="sng" dirty="0">
                <a:hlinkClick r:id="rId4"/>
              </a:rPr>
              <a:t>c</a:t>
            </a:r>
            <a:r>
              <a:rPr lang="en" sz="1600" u="sng" dirty="0">
                <a:hlinkClick r:id="rId4"/>
              </a:rPr>
              <a:t>olumbia.edu</a:t>
            </a:r>
            <a:r>
              <a:rPr lang="en" sz="1600" u="sng" dirty="0"/>
              <a:t>. This process should take 5-10 minutes.</a:t>
            </a:r>
            <a:endParaRPr lang="en" sz="1600" dirty="0"/>
          </a:p>
          <a:p>
            <a:endParaRPr lang="en" sz="1800" dirty="0"/>
          </a:p>
          <a:p>
            <a:r>
              <a:rPr lang="en" sz="1600" dirty="0">
                <a:solidFill>
                  <a:schemeClr val="tx1">
                    <a:lumMod val="85000"/>
                    <a:lumOff val="15000"/>
                  </a:schemeClr>
                </a:solidFill>
              </a:rPr>
              <a:t>1) Please download this file and open in PowerPoint for best results. </a:t>
            </a:r>
          </a:p>
          <a:p>
            <a:endParaRPr lang="en" sz="1600" dirty="0">
              <a:solidFill>
                <a:schemeClr val="tx1">
                  <a:lumMod val="85000"/>
                  <a:lumOff val="15000"/>
                </a:schemeClr>
              </a:solidFill>
            </a:endParaRPr>
          </a:p>
          <a:p>
            <a:r>
              <a:rPr lang="en" sz="1600" dirty="0">
                <a:solidFill>
                  <a:schemeClr val="tx1">
                    <a:lumMod val="85000"/>
                    <a:lumOff val="15000"/>
                  </a:schemeClr>
                </a:solidFill>
              </a:rPr>
              <a:t>2) Please follow instructions on individual slides and fill out each door sign to the best of your ability. </a:t>
            </a:r>
          </a:p>
          <a:p>
            <a:pPr lvl="5"/>
            <a:endParaRPr lang="en" sz="1600"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4"/>
              </a:rPr>
              <a:t>labsafety@</a:t>
            </a:r>
            <a:r>
              <a:rPr lang="en-US" sz="1600" u="sng" dirty="0">
                <a:hlinkClick r:id="rId4"/>
              </a:rPr>
              <a:t>c</a:t>
            </a:r>
            <a:r>
              <a:rPr lang="en" sz="1600" u="sng" dirty="0">
                <a:hlinkClick r:id="rId4"/>
              </a:rPr>
              <a:t>olumbia.</a:t>
            </a:r>
            <a:r>
              <a:rPr lang="en" sz="1600" dirty="0">
                <a:hlinkClick r:id="rId4"/>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0" name="Group 9">
            <a:extLst>
              <a:ext uri="{FF2B5EF4-FFF2-40B4-BE49-F238E27FC236}">
                <a16:creationId xmlns:a16="http://schemas.microsoft.com/office/drawing/2014/main" id="{4A2D81F6-D47E-41D5-8CB8-875789574B0D}"/>
              </a:ext>
            </a:extLst>
          </p:cNvPr>
          <p:cNvGrpSpPr/>
          <p:nvPr/>
        </p:nvGrpSpPr>
        <p:grpSpPr>
          <a:xfrm>
            <a:off x="5176119" y="2090040"/>
            <a:ext cx="4159325" cy="3916321"/>
            <a:chOff x="5713235" y="830813"/>
            <a:chExt cx="3156439" cy="3211347"/>
          </a:xfrm>
        </p:grpSpPr>
        <p:pic>
          <p:nvPicPr>
            <p:cNvPr id="5" name="Picture 4" descr="A white board with red text on it&#10;&#10;Description automatically generated">
              <a:extLst>
                <a:ext uri="{FF2B5EF4-FFF2-40B4-BE49-F238E27FC236}">
                  <a16:creationId xmlns:a16="http://schemas.microsoft.com/office/drawing/2014/main" id="{B88DF7FE-96F9-2ADA-89B4-5D3C05618840}"/>
                </a:ext>
              </a:extLst>
            </p:cNvPr>
            <p:cNvPicPr>
              <a:picLocks noChangeAspect="1"/>
            </p:cNvPicPr>
            <p:nvPr/>
          </p:nvPicPr>
          <p:blipFill rotWithShape="1">
            <a:blip r:embed="rId5"/>
            <a:srcRect l="15752" t="5529" r="16405" b="2440"/>
            <a:stretch/>
          </p:blipFill>
          <p:spPr>
            <a:xfrm rot="10800000">
              <a:off x="5713235" y="830813"/>
              <a:ext cx="3156439" cy="3211347"/>
            </a:xfrm>
            <a:prstGeom prst="rect">
              <a:avLst/>
            </a:prstGeom>
          </p:spPr>
        </p:pic>
        <p:sp>
          <p:nvSpPr>
            <p:cNvPr id="6" name="Rectangle 5">
              <a:extLst>
                <a:ext uri="{FF2B5EF4-FFF2-40B4-BE49-F238E27FC236}">
                  <a16:creationId xmlns:a16="http://schemas.microsoft.com/office/drawing/2014/main" id="{1B67E437-E70A-023A-949F-C689A796D4D6}"/>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7" name="Rectangle 6">
              <a:extLst>
                <a:ext uri="{FF2B5EF4-FFF2-40B4-BE49-F238E27FC236}">
                  <a16:creationId xmlns:a16="http://schemas.microsoft.com/office/drawing/2014/main" id="{FA631DF7-6CD8-061C-824B-22E0088E1ED3}"/>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8" name="Rectangle 7">
              <a:extLst>
                <a:ext uri="{FF2B5EF4-FFF2-40B4-BE49-F238E27FC236}">
                  <a16:creationId xmlns:a16="http://schemas.microsoft.com/office/drawing/2014/main" id="{71602AA0-B190-D31E-513F-977368FB8BEB}"/>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9" name="Rectangle 8">
              <a:extLst>
                <a:ext uri="{FF2B5EF4-FFF2-40B4-BE49-F238E27FC236}">
                  <a16:creationId xmlns:a16="http://schemas.microsoft.com/office/drawing/2014/main" id="{9E47BF7A-53DA-98AF-1C8D-227C56B3812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545C1826-92DE-4132-86F9-AFF65D9AC9B1}"/>
              </a:ext>
            </a:extLst>
          </p:cNvPr>
          <p:cNvSpPr txBox="1"/>
          <p:nvPr/>
        </p:nvSpPr>
        <p:spPr>
          <a:xfrm>
            <a:off x="457200" y="620522"/>
            <a:ext cx="8441598" cy="707886"/>
          </a:xfrm>
          <a:prstGeom prst="rect">
            <a:avLst/>
          </a:prstGeom>
          <a:noFill/>
        </p:spPr>
        <p:txBody>
          <a:bodyPr wrap="square" lIns="91440" tIns="45720" rIns="91440" bIns="45720" rtlCol="0" anchor="t">
            <a:spAutoFit/>
          </a:bodyPr>
          <a:lstStyle/>
          <a:p>
            <a:r>
              <a:rPr lang="en" sz="2000" b="1"/>
              <a:t>Welcome to the NYSPI laboratory door sign generator courtesy of Environmental Health &amp; Safety! </a:t>
            </a:r>
          </a:p>
        </p:txBody>
      </p:sp>
      <p:pic>
        <p:nvPicPr>
          <p:cNvPr id="1027" name="Picture 6" descr="image002">
            <a:extLst>
              <a:ext uri="{FF2B5EF4-FFF2-40B4-BE49-F238E27FC236}">
                <a16:creationId xmlns:a16="http://schemas.microsoft.com/office/drawing/2014/main" id="{A04E10E6-D436-4F7F-A299-8CB5C46D0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BD8B673-C74D-DA16-DF4F-9316E6DB2C8B}"/>
              </a:ext>
            </a:extLst>
          </p:cNvPr>
          <p:cNvSpPr txBox="1"/>
          <p:nvPr/>
        </p:nvSpPr>
        <p:spPr>
          <a:xfrm>
            <a:off x="457200" y="1267200"/>
            <a:ext cx="9144000" cy="81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i="1">
                <a:solidFill>
                  <a:srgbClr val="FF0000"/>
                </a:solidFill>
              </a:rPr>
              <a:t>In the event of an emergency, it is required for laboratory spaces to have emergency contact information as well as laboratory hazards posted on the outside of each laboratory door. Completion of this door sign generator is required by EH&amp;S. </a:t>
            </a:r>
            <a:endParaRPr lang="en-US" i="1">
              <a:solidFill>
                <a:srgbClr val="FF0000"/>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462188" y="3930621"/>
            <a:ext cx="4714349" cy="2646848"/>
          </a:xfrm>
          <a:prstGeom prst="rect">
            <a:avLst/>
          </a:prstGeom>
          <a:noFill/>
          <a:ln>
            <a:noFill/>
          </a:ln>
        </p:spPr>
        <p:txBody>
          <a:bodyPr spcFirstLastPara="1" wrap="square" lIns="91425" tIns="91425" rIns="91425" bIns="91425" anchor="t" anchorCtr="0">
            <a:spAutoFit/>
          </a:bodyPr>
          <a:lstStyle/>
          <a:p>
            <a:r>
              <a:rPr lang="en" sz="1600">
                <a:solidFill>
                  <a:schemeClr val="tx1">
                    <a:lumMod val="85000"/>
                    <a:lumOff val="15000"/>
                  </a:schemeClr>
                </a:solidFill>
              </a:rPr>
              <a:t>Note: Each quad has been configured to fit into the signage slot. </a:t>
            </a:r>
            <a:r>
              <a:rPr lang="en" sz="1600" b="1">
                <a:solidFill>
                  <a:schemeClr val="tx1">
                    <a:lumMod val="85000"/>
                    <a:lumOff val="15000"/>
                  </a:schemeClr>
                </a:solidFill>
              </a:rPr>
              <a:t>Please do not change the dimensions of the signs</a:t>
            </a:r>
            <a:r>
              <a:rPr lang="en" sz="1600">
                <a:solidFill>
                  <a:schemeClr val="tx1">
                    <a:lumMod val="85000"/>
                    <a:lumOff val="15000"/>
                  </a:schemeClr>
                </a:solidFill>
              </a:rPr>
              <a:t>. </a:t>
            </a:r>
            <a:r>
              <a:rPr lang="en" sz="1600">
                <a:solidFill>
                  <a:schemeClr val="tx1">
                    <a:lumMod val="85000"/>
                    <a:lumOff val="15000"/>
                  </a:schemeClr>
                </a:solidFill>
                <a:highlight>
                  <a:srgbClr val="FFFF00"/>
                </a:highlight>
              </a:rPr>
              <a:t>Print each slide as a full page print out, scaled to actual size to fit a </a:t>
            </a:r>
            <a:r>
              <a:rPr lang="en">
                <a:solidFill>
                  <a:schemeClr val="tx1">
                    <a:lumMod val="85000"/>
                    <a:lumOff val="15000"/>
                  </a:schemeClr>
                </a:solidFill>
                <a:highlight>
                  <a:srgbClr val="FFFF00"/>
                </a:highlight>
              </a:rPr>
              <a:t>8.5” x11”</a:t>
            </a:r>
            <a:r>
              <a:rPr lang="en" sz="1600">
                <a:solidFill>
                  <a:schemeClr val="tx1">
                    <a:lumMod val="85000"/>
                    <a:lumOff val="15000"/>
                  </a:schemeClr>
                </a:solidFill>
                <a:highlight>
                  <a:srgbClr val="FFFF00"/>
                </a:highlight>
              </a:rPr>
              <a:t> piece of paper, before cutting out door sign for insertion. </a:t>
            </a:r>
            <a:endParaRPr lang="en" sz="1600">
              <a:solidFill>
                <a:schemeClr val="tx1">
                  <a:lumMod val="85000"/>
                  <a:lumOff val="15000"/>
                </a:schemeClr>
              </a:solidFill>
            </a:endParaRPr>
          </a:p>
          <a:p>
            <a:endParaRPr lang="en" sz="1600">
              <a:solidFill>
                <a:schemeClr val="tx1">
                  <a:lumMod val="85000"/>
                  <a:lumOff val="15000"/>
                </a:schemeClr>
              </a:solidFill>
            </a:endParaRPr>
          </a:p>
          <a:p>
            <a:r>
              <a:rPr lang="en" sz="1600">
                <a:solidFill>
                  <a:schemeClr val="tx1">
                    <a:lumMod val="85000"/>
                    <a:lumOff val="15000"/>
                  </a:schemeClr>
                </a:solidFill>
              </a:rPr>
              <a:t>Please contact </a:t>
            </a:r>
            <a:r>
              <a:rPr lang="en" sz="1600" u="sng">
                <a:hlinkClick r:id="rId4"/>
              </a:rPr>
              <a:t>labsafety@</a:t>
            </a:r>
            <a:r>
              <a:rPr lang="en-US" sz="1600" u="sng">
                <a:hlinkClick r:id="rId4"/>
              </a:rPr>
              <a:t>c</a:t>
            </a:r>
            <a:r>
              <a:rPr lang="en" sz="1600" u="sng">
                <a:hlinkClick r:id="rId4"/>
              </a:rPr>
              <a:t>olumbia.</a:t>
            </a:r>
            <a:r>
              <a:rPr lang="en" sz="1600">
                <a:hlinkClick r:id="rId4"/>
              </a:rPr>
              <a:t>edu</a:t>
            </a:r>
            <a:r>
              <a:rPr lang="en" sz="1600"/>
              <a:t> </a:t>
            </a:r>
            <a:r>
              <a:rPr lang="en" sz="1600">
                <a:solidFill>
                  <a:schemeClr val="tx1">
                    <a:lumMod val="85000"/>
                    <a:lumOff val="15000"/>
                  </a:schemeClr>
                </a:solidFill>
              </a:rPr>
              <a:t>if you have any questions or concerns about this sign maker. Thank you! </a:t>
            </a:r>
          </a:p>
        </p:txBody>
      </p:sp>
      <p:grpSp>
        <p:nvGrpSpPr>
          <p:cNvPr id="12" name="Group 11">
            <a:extLst>
              <a:ext uri="{FF2B5EF4-FFF2-40B4-BE49-F238E27FC236}">
                <a16:creationId xmlns:a16="http://schemas.microsoft.com/office/drawing/2014/main" id="{17BA7353-5446-41AA-855E-6B278434B395}"/>
              </a:ext>
            </a:extLst>
          </p:cNvPr>
          <p:cNvGrpSpPr/>
          <p:nvPr/>
        </p:nvGrpSpPr>
        <p:grpSpPr>
          <a:xfrm>
            <a:off x="5176537" y="2762914"/>
            <a:ext cx="4055414" cy="3734686"/>
            <a:chOff x="5713235" y="830813"/>
            <a:chExt cx="3156439" cy="3211347"/>
          </a:xfrm>
        </p:grpSpPr>
        <p:pic>
          <p:nvPicPr>
            <p:cNvPr id="13" name="Picture 12" descr="A white board with red text on it&#10;&#10;Description automatically generated">
              <a:extLst>
                <a:ext uri="{FF2B5EF4-FFF2-40B4-BE49-F238E27FC236}">
                  <a16:creationId xmlns:a16="http://schemas.microsoft.com/office/drawing/2014/main" id="{AF4EEC19-2386-4F9A-8EFF-2A26F4FEC76B}"/>
                </a:ext>
              </a:extLst>
            </p:cNvPr>
            <p:cNvPicPr>
              <a:picLocks noChangeAspect="1"/>
            </p:cNvPicPr>
            <p:nvPr/>
          </p:nvPicPr>
          <p:blipFill rotWithShape="1">
            <a:blip r:embed="rId5"/>
            <a:srcRect l="15752" t="5529" r="16405" b="2440"/>
            <a:stretch/>
          </p:blipFill>
          <p:spPr>
            <a:xfrm rot="10800000">
              <a:off x="5713235" y="830813"/>
              <a:ext cx="3156439" cy="3211347"/>
            </a:xfrm>
            <a:prstGeom prst="rect">
              <a:avLst/>
            </a:prstGeom>
          </p:spPr>
        </p:pic>
        <p:sp>
          <p:nvSpPr>
            <p:cNvPr id="14" name="Rectangle 13">
              <a:extLst>
                <a:ext uri="{FF2B5EF4-FFF2-40B4-BE49-F238E27FC236}">
                  <a16:creationId xmlns:a16="http://schemas.microsoft.com/office/drawing/2014/main" id="{E900045D-4483-49C3-A2AF-F6EE9F8CC170}"/>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15" name="Rectangle 14">
              <a:extLst>
                <a:ext uri="{FF2B5EF4-FFF2-40B4-BE49-F238E27FC236}">
                  <a16:creationId xmlns:a16="http://schemas.microsoft.com/office/drawing/2014/main" id="{B0A43D7E-1BBC-4AE7-843C-C44D65E2F86F}"/>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16" name="Rectangle 15">
              <a:extLst>
                <a:ext uri="{FF2B5EF4-FFF2-40B4-BE49-F238E27FC236}">
                  <a16:creationId xmlns:a16="http://schemas.microsoft.com/office/drawing/2014/main" id="{F9F1A8E9-3B5E-40BD-9DDA-49677646BF76}"/>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17" name="Rectangle 16">
              <a:extLst>
                <a:ext uri="{FF2B5EF4-FFF2-40B4-BE49-F238E27FC236}">
                  <a16:creationId xmlns:a16="http://schemas.microsoft.com/office/drawing/2014/main" id="{69A5A449-977D-40D8-AA81-4815D9F1334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C7C8FAD7-30FD-4591-A1C8-D991BAC67119}"/>
              </a:ext>
            </a:extLst>
          </p:cNvPr>
          <p:cNvSpPr txBox="1"/>
          <p:nvPr/>
        </p:nvSpPr>
        <p:spPr>
          <a:xfrm>
            <a:off x="457200" y="1387054"/>
            <a:ext cx="5798382" cy="2499146"/>
          </a:xfrm>
          <a:prstGeom prst="rect">
            <a:avLst/>
          </a:prstGeom>
          <a:noFill/>
        </p:spPr>
        <p:txBody>
          <a:bodyPr wrap="none" lIns="91440" tIns="45720" rIns="91440" bIns="45720" rtlCol="0" anchor="t">
            <a:spAutoFit/>
          </a:bodyPr>
          <a:lstStyle/>
          <a:p>
            <a:r>
              <a:rPr lang="en-US" sz="1600" dirty="0"/>
              <a:t>Quads 1-4 </a:t>
            </a:r>
            <a:r>
              <a:rPr lang="en" sz="1600" dirty="0"/>
              <a:t>should be filled out by your laboratory as follows:</a:t>
            </a:r>
          </a:p>
          <a:p>
            <a:pPr marL="342900" indent="-342900">
              <a:lnSpc>
                <a:spcPct val="200000"/>
              </a:lnSpc>
              <a:buAutoNum type="arabicPeriod"/>
            </a:pPr>
            <a:r>
              <a:rPr lang="en" b="1" dirty="0"/>
              <a:t>Occupancy information: Principal Investigators </a:t>
            </a:r>
            <a:r>
              <a:rPr lang="en" dirty="0"/>
              <a:t>(slide 3)</a:t>
            </a:r>
          </a:p>
          <a:p>
            <a:pPr marL="342900" indent="-342900">
              <a:lnSpc>
                <a:spcPct val="200000"/>
              </a:lnSpc>
              <a:buAutoNum type="arabicPeriod"/>
            </a:pPr>
            <a:r>
              <a:rPr lang="en" b="1" dirty="0"/>
              <a:t>24-hour Emergency Contact Information </a:t>
            </a:r>
            <a:r>
              <a:rPr lang="en" dirty="0"/>
              <a:t>(slide 4)</a:t>
            </a:r>
          </a:p>
          <a:p>
            <a:pPr marL="342900" indent="-342900">
              <a:lnSpc>
                <a:spcPct val="200000"/>
              </a:lnSpc>
              <a:buAutoNum type="arabicPeriod"/>
            </a:pPr>
            <a:r>
              <a:rPr lang="en" b="1" dirty="0"/>
              <a:t>Laboratory Hazard Pictograms </a:t>
            </a:r>
            <a:r>
              <a:rPr lang="en" dirty="0"/>
              <a:t>(slide 5/6)</a:t>
            </a:r>
          </a:p>
          <a:p>
            <a:pPr marL="342900" indent="-342900">
              <a:lnSpc>
                <a:spcPct val="200000"/>
              </a:lnSpc>
              <a:buAutoNum type="arabicPeriod"/>
            </a:pPr>
            <a:r>
              <a:rPr lang="en" b="1" dirty="0"/>
              <a:t>Specialty Hazards (if applicable) </a:t>
            </a:r>
            <a:r>
              <a:rPr lang="en" dirty="0"/>
              <a:t>(slide 7/8)</a:t>
            </a:r>
            <a:endParaRPr lang="en" sz="1600" dirty="0">
              <a:solidFill>
                <a:schemeClr val="tx1">
                  <a:lumMod val="85000"/>
                  <a:lumOff val="15000"/>
                </a:schemeClr>
              </a:solidFill>
            </a:endParaRPr>
          </a:p>
          <a:p>
            <a:endParaRPr lang="en-US" dirty="0"/>
          </a:p>
        </p:txBody>
      </p:sp>
      <p:sp>
        <p:nvSpPr>
          <p:cNvPr id="5" name="TextBox 4">
            <a:extLst>
              <a:ext uri="{FF2B5EF4-FFF2-40B4-BE49-F238E27FC236}">
                <a16:creationId xmlns:a16="http://schemas.microsoft.com/office/drawing/2014/main" id="{E0D5739E-64C9-8268-3700-9CBBA1113C2C}"/>
              </a:ext>
            </a:extLst>
          </p:cNvPr>
          <p:cNvSpPr txBox="1"/>
          <p:nvPr/>
        </p:nvSpPr>
        <p:spPr>
          <a:xfrm>
            <a:off x="457200" y="620522"/>
            <a:ext cx="8441598" cy="707886"/>
          </a:xfrm>
          <a:prstGeom prst="rect">
            <a:avLst/>
          </a:prstGeom>
          <a:noFill/>
        </p:spPr>
        <p:txBody>
          <a:bodyPr wrap="square" lIns="91440" tIns="45720" rIns="91440" bIns="45720" rtlCol="0" anchor="t">
            <a:spAutoFit/>
          </a:bodyPr>
          <a:lstStyle/>
          <a:p>
            <a:r>
              <a:rPr lang="en" sz="2000" b="1"/>
              <a:t>Welcome to the NYSPI laboratory door sign generator courtesy of Environmental Health &amp; Safety! </a:t>
            </a:r>
          </a:p>
        </p:txBody>
      </p:sp>
      <p:pic>
        <p:nvPicPr>
          <p:cNvPr id="4" name="Picture 6" descr="image002">
            <a:extLst>
              <a:ext uri="{FF2B5EF4-FFF2-40B4-BE49-F238E27FC236}">
                <a16:creationId xmlns:a16="http://schemas.microsoft.com/office/drawing/2014/main" id="{074FDD4E-F92E-BFF3-3565-8005C1761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660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645F62-F9BB-40D3-2990-03D3676C3CD8}"/>
              </a:ext>
            </a:extLst>
          </p:cNvPr>
          <p:cNvSpPr/>
          <p:nvPr/>
        </p:nvSpPr>
        <p:spPr>
          <a:xfrm>
            <a:off x="1677342" y="1628542"/>
            <a:ext cx="6738519" cy="3817695"/>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7" name="TextBox 6">
            <a:extLst>
              <a:ext uri="{FF2B5EF4-FFF2-40B4-BE49-F238E27FC236}">
                <a16:creationId xmlns:a16="http://schemas.microsoft.com/office/drawing/2014/main" id="{E7D11017-B8FB-C4E4-327A-350C24A45639}"/>
              </a:ext>
            </a:extLst>
          </p:cNvPr>
          <p:cNvSpPr txBox="1"/>
          <p:nvPr/>
        </p:nvSpPr>
        <p:spPr>
          <a:xfrm>
            <a:off x="1718508" y="1713714"/>
            <a:ext cx="6508014" cy="947375"/>
          </a:xfrm>
          <a:prstGeom prst="rect">
            <a:avLst/>
          </a:prstGeom>
          <a:noFill/>
        </p:spPr>
        <p:txBody>
          <a:bodyPr wrap="square" rtlCol="0">
            <a:spAutoFit/>
          </a:bodyPr>
          <a:lstStyle/>
          <a:p>
            <a:pPr defTabSz="635075">
              <a:buClrTx/>
            </a:pPr>
            <a:r>
              <a:rPr lang="en-US" sz="3334" b="1" kern="1200">
                <a:solidFill>
                  <a:srgbClr val="002060"/>
                </a:solidFill>
                <a:latin typeface="Calibri" panose="020F0502020204030204"/>
                <a:ea typeface="+mn-ea"/>
                <a:cs typeface="+mn-cs"/>
              </a:rPr>
              <a:t>Principal Investigator(s)</a:t>
            </a:r>
          </a:p>
          <a:p>
            <a:pPr defTabSz="635075">
              <a:buClrTx/>
            </a:pPr>
            <a:r>
              <a:rPr lang="en-US" sz="2222" b="1" kern="1200">
                <a:solidFill>
                  <a:srgbClr val="002060"/>
                </a:solidFill>
                <a:latin typeface="Calibri" panose="020F0502020204030204"/>
                <a:ea typeface="+mn-ea"/>
                <a:cs typeface="+mn-cs"/>
              </a:rPr>
              <a:t>Name(s) &amp; UNI(s) </a:t>
            </a:r>
            <a:r>
              <a:rPr lang="en-US" sz="2222" kern="1200">
                <a:solidFill>
                  <a:srgbClr val="002060"/>
                </a:solidFill>
                <a:latin typeface="Calibri" panose="020F0502020204030204"/>
                <a:ea typeface="+mn-ea"/>
                <a:cs typeface="+mn-cs"/>
              </a:rPr>
              <a:t>:</a:t>
            </a:r>
          </a:p>
        </p:txBody>
      </p:sp>
      <p:sp>
        <p:nvSpPr>
          <p:cNvPr id="9" name="TextBox 8">
            <a:extLst>
              <a:ext uri="{FF2B5EF4-FFF2-40B4-BE49-F238E27FC236}">
                <a16:creationId xmlns:a16="http://schemas.microsoft.com/office/drawing/2014/main" id="{9133F17E-0EDA-1E2B-2EB7-AE2D55B9C9C3}"/>
              </a:ext>
            </a:extLst>
          </p:cNvPr>
          <p:cNvSpPr txBox="1"/>
          <p:nvPr/>
        </p:nvSpPr>
        <p:spPr>
          <a:xfrm>
            <a:off x="1849118" y="2661088"/>
            <a:ext cx="6371400" cy="1903732"/>
          </a:xfrm>
          <a:prstGeom prst="rect">
            <a:avLst/>
          </a:prstGeom>
          <a:solidFill>
            <a:schemeClr val="bg1"/>
          </a:solidFill>
          <a:ln w="12700">
            <a:solidFill>
              <a:schemeClr val="tx1"/>
            </a:solidFill>
          </a:ln>
        </p:spPr>
        <p:txBody>
          <a:bodyPr wrap="square" lIns="127006" tIns="63503" rIns="127006" bIns="63503" rtlCol="0" anchor="t">
            <a:spAutoFit/>
          </a:bodyPr>
          <a:lstStyle/>
          <a:p>
            <a:pPr marL="342900" indent="-342900" defTabSz="635075">
              <a:buClrTx/>
              <a:buChar char="•"/>
            </a:pPr>
            <a:endParaRPr lang="en-US" sz="1946" kern="1200">
              <a:solidFill>
                <a:prstClr val="black"/>
              </a:solidFill>
              <a:latin typeface="Calibri" panose="020F0502020204030204"/>
              <a:ea typeface="Calibri"/>
              <a:cs typeface="Calibri"/>
            </a:endParaRPr>
          </a:p>
          <a:p>
            <a:pPr defTabSz="635075"/>
            <a:endParaRPr lang="en-US" sz="1900" kern="1200">
              <a:solidFill>
                <a:prstClr val="black"/>
              </a:solidFill>
              <a:latin typeface="Calibri" panose="020F0502020204030204"/>
              <a:ea typeface="+mn-ea"/>
              <a:cs typeface="Calibri"/>
            </a:endParaRPr>
          </a:p>
          <a:p>
            <a:pPr marL="342900" indent="-342900" defTabSz="635075">
              <a:buClrTx/>
              <a:buChar char="•"/>
            </a:pPr>
            <a:endParaRPr lang="en-US" sz="1946" kern="1200">
              <a:solidFill>
                <a:prstClr val="black"/>
              </a:solidFill>
              <a:latin typeface="Calibri" panose="020F0502020204030204"/>
              <a:ea typeface="+mn-ea"/>
              <a:cs typeface="Calibri"/>
            </a:endParaRPr>
          </a:p>
          <a:p>
            <a:pPr defTabSz="635075">
              <a:buClrTx/>
            </a:pPr>
            <a:endParaRPr lang="en-US" sz="1900" kern="1200" dirty="0">
              <a:solidFill>
                <a:prstClr val="black"/>
              </a:solidFill>
              <a:latin typeface="Calibri" panose="020F0502020204030204"/>
              <a:ea typeface="+mn-ea"/>
              <a:cs typeface="Calibri"/>
            </a:endParaRPr>
          </a:p>
          <a:p>
            <a:pPr marL="342900" indent="-342900" defTabSz="635075">
              <a:buClrTx/>
              <a:buChar char="•"/>
            </a:pPr>
            <a:endParaRPr lang="en-US" sz="1946" kern="1200">
              <a:solidFill>
                <a:prstClr val="black"/>
              </a:solidFill>
              <a:latin typeface="Calibri" panose="020F0502020204030204"/>
              <a:ea typeface="+mn-ea"/>
              <a:cs typeface="Calibri"/>
            </a:endParaRPr>
          </a:p>
          <a:p>
            <a:pPr marL="342900" indent="-342900" defTabSz="635075">
              <a:buClrTx/>
              <a:buChar char="•"/>
            </a:pPr>
            <a:endParaRPr lang="en-US" sz="1900" kern="1200" dirty="0">
              <a:solidFill>
                <a:prstClr val="black"/>
              </a:solidFill>
              <a:latin typeface="Calibri" panose="020F0502020204030204"/>
              <a:ea typeface="+mn-ea"/>
              <a:cs typeface="Calibri"/>
            </a:endParaRPr>
          </a:p>
        </p:txBody>
      </p:sp>
      <p:sp>
        <p:nvSpPr>
          <p:cNvPr id="2" name="TextBox 1">
            <a:extLst>
              <a:ext uri="{FF2B5EF4-FFF2-40B4-BE49-F238E27FC236}">
                <a16:creationId xmlns:a16="http://schemas.microsoft.com/office/drawing/2014/main" id="{6688DE14-B2B8-4B2C-D48B-A9084FB7BC08}"/>
              </a:ext>
            </a:extLst>
          </p:cNvPr>
          <p:cNvSpPr txBox="1"/>
          <p:nvPr/>
        </p:nvSpPr>
        <p:spPr>
          <a:xfrm>
            <a:off x="761227" y="5841529"/>
            <a:ext cx="8606147" cy="959243"/>
          </a:xfrm>
          <a:prstGeom prst="rect">
            <a:avLst/>
          </a:prstGeom>
          <a:noFill/>
        </p:spPr>
        <p:txBody>
          <a:bodyPr rot="0" spcFirstLastPara="0" vertOverflow="overflow" horzOverflow="overflow" vert="horz" wrap="square" lIns="127006" tIns="63503" rIns="127006" bIns="63503" numCol="1" spcCol="0" rtlCol="0" fromWordArt="0" anchor="t" anchorCtr="0" forceAA="0" compatLnSpc="1">
            <a:prstTxWarp prst="textNoShape">
              <a:avLst/>
            </a:prstTxWarp>
            <a:spAutoFit/>
          </a:bodyPr>
          <a:lstStyle/>
          <a:p>
            <a:pPr algn="ctr" rtl="0" fontAlgn="base"/>
            <a:r>
              <a:rPr lang="en-US" sz="1800">
                <a:latin typeface="Calibri" panose="020F0502020204030204" pitchFamily="34" charset="0"/>
              </a:rPr>
              <a:t>Please make sure to </a:t>
            </a:r>
            <a:r>
              <a:rPr lang="en-US" sz="1800">
                <a:solidFill>
                  <a:srgbClr val="FF0000"/>
                </a:solidFill>
                <a:latin typeface="Calibri" panose="020F0502020204030204" pitchFamily="34" charset="0"/>
              </a:rPr>
              <a:t>update</a:t>
            </a:r>
            <a:r>
              <a:rPr lang="en-US" sz="1800">
                <a:latin typeface="Calibri" panose="020F0502020204030204" pitchFamily="34" charset="0"/>
              </a:rPr>
              <a:t> lab roster &amp; contact information in the </a:t>
            </a:r>
            <a:r>
              <a:rPr lang="en-US" sz="1800">
                <a:solidFill>
                  <a:srgbClr val="FF0000"/>
                </a:solidFill>
                <a:latin typeface="Calibri" panose="020F0502020204030204" pitchFamily="34" charset="0"/>
              </a:rPr>
              <a:t>LION</a:t>
            </a:r>
            <a:r>
              <a:rPr lang="en-US" sz="1800">
                <a:latin typeface="Calibri" panose="020F0502020204030204" pitchFamily="34" charset="0"/>
              </a:rPr>
              <a:t> system.​</a:t>
            </a:r>
            <a:endParaRPr lang="en-US" sz="2400">
              <a:latin typeface="Segoe UI" panose="020B0502040204020203" pitchFamily="34" charset="0"/>
            </a:endParaRPr>
          </a:p>
          <a:p>
            <a:pPr algn="ctr" rtl="0" fontAlgn="base"/>
            <a:r>
              <a:rPr lang="en-US" sz="1800">
                <a:latin typeface="Calibri" panose="020F0502020204030204" pitchFamily="34" charset="0"/>
              </a:rPr>
              <a:t>The </a:t>
            </a:r>
            <a:r>
              <a:rPr lang="en-US" sz="1800">
                <a:solidFill>
                  <a:srgbClr val="FF0000"/>
                </a:solidFill>
                <a:latin typeface="Calibri" panose="020F0502020204030204" pitchFamily="34" charset="0"/>
              </a:rPr>
              <a:t>LION</a:t>
            </a:r>
            <a:r>
              <a:rPr lang="en-US" sz="1800">
                <a:latin typeface="Calibri" panose="020F0502020204030204" pitchFamily="34" charset="0"/>
              </a:rPr>
              <a:t> system can be accessed at the link below: ​</a:t>
            </a:r>
            <a:endParaRPr lang="en-US" sz="2400">
              <a:latin typeface="Segoe UI" panose="020B0502040204020203" pitchFamily="34" charset="0"/>
            </a:endParaRPr>
          </a:p>
          <a:p>
            <a:pPr algn="ctr" rtl="0" fontAlgn="base"/>
            <a:r>
              <a:rPr lang="en-US" sz="1800" u="sng">
                <a:solidFill>
                  <a:srgbClr val="0563C1"/>
                </a:solidFill>
                <a:latin typeface="Calibri" panose="020F0502020204030204" pitchFamily="34" charset="0"/>
                <a:hlinkClick r:id="rId3"/>
              </a:rPr>
              <a:t>https://research.columbia.edu/lion</a:t>
            </a:r>
            <a:r>
              <a:rPr lang="en-US" sz="1800">
                <a:latin typeface="Calibri" panose="020F0502020204030204" pitchFamily="34" charset="0"/>
              </a:rPr>
              <a:t> ​</a:t>
            </a:r>
            <a:endParaRPr lang="en-US" sz="2400">
              <a:latin typeface="Segoe UI" panose="020B0502040204020203" pitchFamily="34" charset="0"/>
            </a:endParaRPr>
          </a:p>
        </p:txBody>
      </p:sp>
      <p:sp>
        <p:nvSpPr>
          <p:cNvPr id="8" name="Google Shape;57;p13">
            <a:extLst>
              <a:ext uri="{FF2B5EF4-FFF2-40B4-BE49-F238E27FC236}">
                <a16:creationId xmlns:a16="http://schemas.microsoft.com/office/drawing/2014/main" id="{FBB58FE3-91BE-4671-9B57-9BAED3DD3777}"/>
              </a:ext>
            </a:extLst>
          </p:cNvPr>
          <p:cNvSpPr txBox="1"/>
          <p:nvPr/>
        </p:nvSpPr>
        <p:spPr>
          <a:xfrm>
            <a:off x="455250" y="665749"/>
            <a:ext cx="9089651" cy="669384"/>
          </a:xfrm>
          <a:prstGeom prst="rect">
            <a:avLst/>
          </a:prstGeom>
          <a:noFill/>
          <a:ln>
            <a:noFill/>
          </a:ln>
        </p:spPr>
        <p:txBody>
          <a:bodyPr spcFirstLastPara="1" wrap="square" lIns="91425" tIns="91425" rIns="91425" bIns="91425" anchor="t" anchorCtr="0">
            <a:spAutoFit/>
          </a:bodyPr>
          <a:lstStyle/>
          <a:p>
            <a:endParaRPr lang="en" sz="1050">
              <a:solidFill>
                <a:schemeClr val="tx1">
                  <a:lumMod val="85000"/>
                  <a:lumOff val="15000"/>
                </a:schemeClr>
              </a:solidFill>
              <a:highlight>
                <a:srgbClr val="FFFF00"/>
              </a:highlight>
            </a:endParaRPr>
          </a:p>
          <a:p>
            <a:r>
              <a:rPr lang="en" sz="1050">
                <a:solidFill>
                  <a:schemeClr val="tx1">
                    <a:lumMod val="85000"/>
                    <a:lumOff val="15000"/>
                  </a:schemeClr>
                </a:solidFill>
              </a:rPr>
              <a:t>Please enter information into the premade text box. </a:t>
            </a:r>
            <a:r>
              <a:rPr lang="en-US" sz="1050" b="1">
                <a:solidFill>
                  <a:schemeClr val="tx1">
                    <a:lumMod val="85000"/>
                    <a:lumOff val="15000"/>
                  </a:schemeClr>
                </a:solidFill>
              </a:rPr>
              <a:t>Please list name and UNIs for all PIs that occupy the room. Update the sign as PIs information changes.</a:t>
            </a:r>
            <a:endParaRPr lang="en" b="1">
              <a:solidFill>
                <a:schemeClr val="tx1">
                  <a:lumMod val="85000"/>
                  <a:lumOff val="15000"/>
                </a:schemeClr>
              </a:solidFill>
            </a:endParaRPr>
          </a:p>
        </p:txBody>
      </p:sp>
      <p:sp>
        <p:nvSpPr>
          <p:cNvPr id="6" name="TextBox 5">
            <a:extLst>
              <a:ext uri="{FF2B5EF4-FFF2-40B4-BE49-F238E27FC236}">
                <a16:creationId xmlns:a16="http://schemas.microsoft.com/office/drawing/2014/main" id="{4549AC86-471E-959C-4D29-38E1B13A8DC5}"/>
              </a:ext>
            </a:extLst>
          </p:cNvPr>
          <p:cNvSpPr txBox="1"/>
          <p:nvPr/>
        </p:nvSpPr>
        <p:spPr>
          <a:xfrm>
            <a:off x="455249" y="462024"/>
            <a:ext cx="570955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1: Occupancy Information</a:t>
            </a:r>
            <a:endParaRPr lang="en-US" dirty="0"/>
          </a:p>
        </p:txBody>
      </p:sp>
      <p:sp>
        <p:nvSpPr>
          <p:cNvPr id="3" name="TextBox 2">
            <a:extLst>
              <a:ext uri="{FF2B5EF4-FFF2-40B4-BE49-F238E27FC236}">
                <a16:creationId xmlns:a16="http://schemas.microsoft.com/office/drawing/2014/main" id="{652E9414-6012-D608-79A6-699728291739}"/>
              </a:ext>
            </a:extLst>
          </p:cNvPr>
          <p:cNvSpPr txBox="1"/>
          <p:nvPr/>
        </p:nvSpPr>
        <p:spPr>
          <a:xfrm>
            <a:off x="426945" y="7002600"/>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1</a:t>
            </a:r>
          </a:p>
        </p:txBody>
      </p:sp>
      <p:pic>
        <p:nvPicPr>
          <p:cNvPr id="4" name="Picture 6" descr="image002">
            <a:extLst>
              <a:ext uri="{FF2B5EF4-FFF2-40B4-BE49-F238E27FC236}">
                <a16:creationId xmlns:a16="http://schemas.microsoft.com/office/drawing/2014/main" id="{3BF98FD0-21DE-AA6B-77F4-DCA5C01F5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a:extLst>
              <a:ext uri="{FF2B5EF4-FFF2-40B4-BE49-F238E27FC236}">
                <a16:creationId xmlns:a16="http://schemas.microsoft.com/office/drawing/2014/main" id="{D9AC4BFA-6DF8-3BA5-5CBC-FA2CD1E6D428}"/>
              </a:ext>
            </a:extLst>
          </p:cNvPr>
          <p:cNvSpPr txBox="1"/>
          <p:nvPr/>
        </p:nvSpPr>
        <p:spPr>
          <a:xfrm>
            <a:off x="1737315" y="4950105"/>
            <a:ext cx="3644056"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BUILDING: </a:t>
            </a:r>
            <a:endParaRPr lang="en-US" sz="1800" b="1">
              <a:solidFill>
                <a:schemeClr val="accent1">
                  <a:lumMod val="50000"/>
                </a:schemeClr>
              </a:solidFill>
              <a:latin typeface="Calibri"/>
              <a:cs typeface="Times New Roman" panose="02020603050405020304" pitchFamily="18" charset="0"/>
            </a:endParaRPr>
          </a:p>
        </p:txBody>
      </p:sp>
      <p:sp>
        <p:nvSpPr>
          <p:cNvPr id="11" name="TextBox 27">
            <a:extLst>
              <a:ext uri="{FF2B5EF4-FFF2-40B4-BE49-F238E27FC236}">
                <a16:creationId xmlns:a16="http://schemas.microsoft.com/office/drawing/2014/main" id="{1C16D08E-09A5-A05F-522A-32F91F74FA20}"/>
              </a:ext>
            </a:extLst>
          </p:cNvPr>
          <p:cNvSpPr txBox="1"/>
          <p:nvPr/>
        </p:nvSpPr>
        <p:spPr>
          <a:xfrm>
            <a:off x="5173360" y="4958567"/>
            <a:ext cx="3123112"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chemeClr val="accent1">
                    <a:lumMod val="50000"/>
                  </a:schemeClr>
                </a:solidFill>
                <a:latin typeface="Calibri"/>
                <a:cs typeface="Times New Roman"/>
              </a:rPr>
              <a:t>ROOM: </a:t>
            </a:r>
            <a:endParaRPr lang="en-US" sz="1800" b="1">
              <a:solidFill>
                <a:schemeClr val="accent1">
                  <a:lumMod val="50000"/>
                </a:schemeClr>
              </a:solidFill>
              <a:latin typeface="Calibri"/>
              <a:cs typeface="Times New Roman" panose="02020603050405020304" pitchFamily="18" charset="0"/>
            </a:endParaRPr>
          </a:p>
        </p:txBody>
      </p:sp>
      <p:sp>
        <p:nvSpPr>
          <p:cNvPr id="12" name="TextBox 28">
            <a:extLst>
              <a:ext uri="{FF2B5EF4-FFF2-40B4-BE49-F238E27FC236}">
                <a16:creationId xmlns:a16="http://schemas.microsoft.com/office/drawing/2014/main" id="{A1FC9E9D-F1DF-EA3E-36A3-179F32EA34B2}"/>
              </a:ext>
            </a:extLst>
          </p:cNvPr>
          <p:cNvSpPr txBox="1"/>
          <p:nvPr/>
        </p:nvSpPr>
        <p:spPr>
          <a:xfrm>
            <a:off x="2913787" y="5014168"/>
            <a:ext cx="220779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ea typeface="Calibri"/>
              <a:cs typeface="Calibri"/>
            </a:endParaRPr>
          </a:p>
        </p:txBody>
      </p:sp>
      <p:sp>
        <p:nvSpPr>
          <p:cNvPr id="13" name="TextBox 29">
            <a:extLst>
              <a:ext uri="{FF2B5EF4-FFF2-40B4-BE49-F238E27FC236}">
                <a16:creationId xmlns:a16="http://schemas.microsoft.com/office/drawing/2014/main" id="{C8D5C21E-0EFE-E478-B6F5-297B5157276B}"/>
              </a:ext>
            </a:extLst>
          </p:cNvPr>
          <p:cNvSpPr txBox="1"/>
          <p:nvPr/>
        </p:nvSpPr>
        <p:spPr>
          <a:xfrm>
            <a:off x="6026362" y="5011437"/>
            <a:ext cx="217112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custDataLst>
      <p:tags r:id="rId1"/>
    </p:custDataLst>
    <p:extLst>
      <p:ext uri="{BB962C8B-B14F-4D97-AF65-F5344CB8AC3E}">
        <p14:creationId xmlns:p14="http://schemas.microsoft.com/office/powerpoint/2010/main" val="155471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0C784B-2EC1-6FBF-28DE-8CF54CE68E7F}"/>
              </a:ext>
            </a:extLst>
          </p:cNvPr>
          <p:cNvSpPr txBox="1"/>
          <p:nvPr/>
        </p:nvSpPr>
        <p:spPr>
          <a:xfrm>
            <a:off x="399963" y="443361"/>
            <a:ext cx="869129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2: 24-hour Emergency Contact Information</a:t>
            </a:r>
            <a:endParaRPr lang="en-US" dirty="0"/>
          </a:p>
        </p:txBody>
      </p:sp>
      <p:sp>
        <p:nvSpPr>
          <p:cNvPr id="9" name="Google Shape;57;p13">
            <a:extLst>
              <a:ext uri="{FF2B5EF4-FFF2-40B4-BE49-F238E27FC236}">
                <a16:creationId xmlns:a16="http://schemas.microsoft.com/office/drawing/2014/main" id="{96786798-9868-F91C-4F6C-952685354B4D}"/>
              </a:ext>
            </a:extLst>
          </p:cNvPr>
          <p:cNvSpPr txBox="1"/>
          <p:nvPr/>
        </p:nvSpPr>
        <p:spPr>
          <a:xfrm>
            <a:off x="457199" y="800307"/>
            <a:ext cx="9115240" cy="1609641"/>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EH&amp;S has collaborated with our partners in NYSPI Safety to produce a new laboratory emergency door sign. Your laboratory should already have this new sign inserted in Quad 2. Note, this new sign does not list specific individuals or their contact information. Instead, NYSPI Safety and EH&amp;S rely on LION for the most up-to-date emergency contact information. To update your laboratory's 24-hour emergency contact information, please follow these instructions:</a:t>
            </a:r>
          </a:p>
          <a:p>
            <a:endParaRPr lang="en-US">
              <a:solidFill>
                <a:schemeClr val="tx1">
                  <a:lumMod val="85000"/>
                  <a:lumOff val="15000"/>
                </a:schemeClr>
              </a:solidFill>
            </a:endParaRPr>
          </a:p>
          <a:p>
            <a:r>
              <a:rPr lang="en" sz="1100" i="1" dirty="0">
                <a:solidFill>
                  <a:schemeClr val="tx1">
                    <a:lumMod val="85000"/>
                    <a:lumOff val="15000"/>
                  </a:schemeClr>
                </a:solidFill>
              </a:rPr>
              <a:t>Log into </a:t>
            </a:r>
            <a:r>
              <a:rPr lang="en" sz="1100" i="1" dirty="0">
                <a:solidFill>
                  <a:schemeClr val="tx1">
                    <a:lumMod val="85000"/>
                    <a:lumOff val="15000"/>
                  </a:schemeClr>
                </a:solidFill>
                <a:hlinkClick r:id="rId3">
                  <a:extLst>
                    <a:ext uri="{A12FA001-AC4F-418D-AE19-62706E023703}">
                      <ahyp:hlinkClr xmlns:ahyp="http://schemas.microsoft.com/office/drawing/2018/hyperlinkcolor" val="tx"/>
                    </a:ext>
                  </a:extLst>
                </a:hlinkClick>
              </a:rPr>
              <a:t>LION</a:t>
            </a:r>
            <a:r>
              <a:rPr lang="en" sz="1100" i="1" dirty="0">
                <a:solidFill>
                  <a:schemeClr val="tx1">
                    <a:lumMod val="85000"/>
                    <a:lumOff val="15000"/>
                  </a:schemeClr>
                </a:solidFill>
              </a:rPr>
              <a:t>, go to the LATCH section, click the personnel tab, and scroll down to the section for emergency contacts. Click the “Add Phone Number” to add a phone number that is 24-hour accessible so Public Safety can reach laboratory personnel in an emergency.</a:t>
            </a:r>
            <a:r>
              <a:rPr lang="en" sz="1100" dirty="0">
                <a:solidFill>
                  <a:schemeClr val="tx1">
                    <a:lumMod val="85000"/>
                    <a:lumOff val="15000"/>
                  </a:schemeClr>
                </a:solidFill>
              </a:rPr>
              <a:t> </a:t>
            </a:r>
            <a:endParaRPr lang="en" dirty="0">
              <a:solidFill>
                <a:schemeClr val="tx1">
                  <a:lumMod val="85000"/>
                  <a:lumOff val="15000"/>
                </a:schemeClr>
              </a:solidFill>
            </a:endParaRPr>
          </a:p>
          <a:p>
            <a:r>
              <a:rPr lang="en" sz="1100" b="1" dirty="0">
                <a:solidFill>
                  <a:schemeClr val="tx1">
                    <a:lumMod val="85000"/>
                    <a:lumOff val="15000"/>
                  </a:schemeClr>
                </a:solidFill>
              </a:rPr>
              <a:t>If your laboratory door sign is missing the emergency contact information, please contact </a:t>
            </a:r>
            <a:r>
              <a:rPr lang="en" sz="1100" b="1" dirty="0">
                <a:solidFill>
                  <a:schemeClr val="tx1">
                    <a:lumMod val="85000"/>
                    <a:lumOff val="15000"/>
                  </a:schemeClr>
                </a:solidFill>
                <a:hlinkClick r:id="rId4">
                  <a:extLst>
                    <a:ext uri="{A12FA001-AC4F-418D-AE19-62706E023703}">
                      <ahyp:hlinkClr xmlns:ahyp="http://schemas.microsoft.com/office/drawing/2018/hyperlinkcolor" val="tx"/>
                    </a:ext>
                  </a:extLst>
                </a:hlinkClick>
              </a:rPr>
              <a:t>labsafety@columbia.edu</a:t>
            </a:r>
            <a:r>
              <a:rPr lang="en" sz="1100" b="1" dirty="0">
                <a:solidFill>
                  <a:schemeClr val="tx1">
                    <a:lumMod val="85000"/>
                    <a:lumOff val="15000"/>
                  </a:schemeClr>
                </a:solidFill>
              </a:rPr>
              <a:t>. </a:t>
            </a:r>
          </a:p>
        </p:txBody>
      </p:sp>
      <p:sp>
        <p:nvSpPr>
          <p:cNvPr id="11" name="TextBox 10">
            <a:extLst>
              <a:ext uri="{FF2B5EF4-FFF2-40B4-BE49-F238E27FC236}">
                <a16:creationId xmlns:a16="http://schemas.microsoft.com/office/drawing/2014/main" id="{1E169BC2-A824-3875-DF24-28F491B0934D}"/>
              </a:ext>
            </a:extLst>
          </p:cNvPr>
          <p:cNvSpPr txBox="1"/>
          <p:nvPr/>
        </p:nvSpPr>
        <p:spPr>
          <a:xfrm>
            <a:off x="399963" y="6983866"/>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2</a:t>
            </a:r>
          </a:p>
        </p:txBody>
      </p:sp>
      <p:pic>
        <p:nvPicPr>
          <p:cNvPr id="2" name="Picture 6" descr="image002">
            <a:extLst>
              <a:ext uri="{FF2B5EF4-FFF2-40B4-BE49-F238E27FC236}">
                <a16:creationId xmlns:a16="http://schemas.microsoft.com/office/drawing/2014/main" id="{7545DDFD-6DFB-9FF8-0998-CEB2E6186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automatically generated">
            <a:extLst>
              <a:ext uri="{FF2B5EF4-FFF2-40B4-BE49-F238E27FC236}">
                <a16:creationId xmlns:a16="http://schemas.microsoft.com/office/drawing/2014/main" id="{5F38FF90-D52A-F9DD-013D-4073E35370A1}"/>
              </a:ext>
            </a:extLst>
          </p:cNvPr>
          <p:cNvPicPr>
            <a:picLocks noChangeAspect="1"/>
          </p:cNvPicPr>
          <p:nvPr/>
        </p:nvPicPr>
        <p:blipFill>
          <a:blip r:embed="rId6"/>
          <a:stretch>
            <a:fillRect/>
          </a:stretch>
        </p:blipFill>
        <p:spPr>
          <a:xfrm>
            <a:off x="1691359" y="2558619"/>
            <a:ext cx="6675680" cy="3833223"/>
          </a:xfrm>
          <a:prstGeom prst="rect">
            <a:avLst/>
          </a:prstGeom>
        </p:spPr>
      </p:pic>
    </p:spTree>
    <p:custDataLst>
      <p:tags r:id="rId1"/>
    </p:custDataLst>
    <p:extLst>
      <p:ext uri="{BB962C8B-B14F-4D97-AF65-F5344CB8AC3E}">
        <p14:creationId xmlns:p14="http://schemas.microsoft.com/office/powerpoint/2010/main" val="198403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738633"/>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The following pictograms will be used for the next section of your door sign (found on slide 6).</a:t>
            </a:r>
            <a:r>
              <a:rPr lang="en" sz="1200" b="1">
                <a:solidFill>
                  <a:schemeClr val="tx1">
                    <a:lumMod val="85000"/>
                    <a:lumOff val="15000"/>
                  </a:schemeClr>
                </a:solidFill>
              </a:rPr>
              <a:t> Please copy and paste relevant symbols between this slide and the next slide.</a:t>
            </a:r>
            <a:r>
              <a:rPr lang="en" sz="1200" b="1"/>
              <a:t> </a:t>
            </a:r>
            <a:r>
              <a:rPr lang="en" sz="1200" i="1"/>
              <a:t>To determine what hazard pictograms are relevant, please consult chemical Safety Data Sheets (SDS) and/or the laboratory's LATCH hazard assessment. </a:t>
            </a:r>
          </a:p>
        </p:txBody>
      </p:sp>
      <p:grpSp>
        <p:nvGrpSpPr>
          <p:cNvPr id="22" name="Group 21">
            <a:extLst>
              <a:ext uri="{FF2B5EF4-FFF2-40B4-BE49-F238E27FC236}">
                <a16:creationId xmlns:a16="http://schemas.microsoft.com/office/drawing/2014/main" id="{93CCAEE7-1360-C05E-6EEE-33DAFE2357FE}"/>
              </a:ext>
            </a:extLst>
          </p:cNvPr>
          <p:cNvGrpSpPr/>
          <p:nvPr/>
        </p:nvGrpSpPr>
        <p:grpSpPr>
          <a:xfrm>
            <a:off x="3658561" y="4667802"/>
            <a:ext cx="1319504" cy="1282395"/>
            <a:chOff x="3201361" y="4210601"/>
            <a:chExt cx="1319504" cy="1282395"/>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4"/>
            <a:stretch>
              <a:fillRect/>
            </a:stretch>
          </p:blipFill>
          <p:spPr>
            <a:xfrm>
              <a:off x="3201361" y="4210601"/>
              <a:ext cx="1319504" cy="1282395"/>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3323746" y="4754543"/>
              <a:ext cx="106048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103947" y="4672805"/>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5"/>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20" y="4676377"/>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6539394"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2" name="Group 1">
            <a:extLst>
              <a:ext uri="{FF2B5EF4-FFF2-40B4-BE49-F238E27FC236}">
                <a16:creationId xmlns:a16="http://schemas.microsoft.com/office/drawing/2014/main" id="{32F41522-6D76-210D-4968-67E32FC00D65}"/>
              </a:ext>
            </a:extLst>
          </p:cNvPr>
          <p:cNvGrpSpPr/>
          <p:nvPr/>
        </p:nvGrpSpPr>
        <p:grpSpPr>
          <a:xfrm>
            <a:off x="2161818" y="4661544"/>
            <a:ext cx="1315827" cy="1278823"/>
            <a:chOff x="1704617" y="4204343"/>
            <a:chExt cx="1315827" cy="1278823"/>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617" y="4204343"/>
              <a:ext cx="1315827" cy="127882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1832290" y="4785941"/>
              <a:ext cx="1060482" cy="1923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3: Laboratory Hazard Pictograms</a:t>
            </a:r>
            <a:endParaRPr lang="en-US" dirty="0"/>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1"/>
            <a:ext cx="1751059" cy="1501748"/>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rtlCol="0">
              <a:spAutoFit/>
            </a:bodyPr>
            <a:lstStyle/>
            <a:p>
              <a:r>
                <a:rPr lang="en-US" sz="1200" b="1"/>
                <a:t>Explosives/</a:t>
              </a:r>
              <a:r>
                <a:rPr lang="en-US" sz="1200" b="1" err="1"/>
                <a:t>Reactives</a:t>
              </a:r>
              <a:endParaRPr lang="en-US" sz="1200" b="1"/>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825813"/>
            <a:ext cx="8808165"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If your laboratory stores compressed gases, please use each relevant hazardous gas symbol below</a:t>
            </a:r>
            <a:r>
              <a:rPr lang="en" sz="1200" b="1" dirty="0">
                <a:solidFill>
                  <a:schemeClr val="tx1">
                    <a:lumMod val="85000"/>
                    <a:lumOff val="15000"/>
                  </a:schemeClr>
                </a:solidFill>
              </a:rPr>
              <a:t>. Refer to the hazard labels on each compressed gas cylinder to choose from the symbols below. </a:t>
            </a:r>
            <a:r>
              <a:rPr lang="en" sz="1200" dirty="0">
                <a:solidFill>
                  <a:schemeClr val="tx1">
                    <a:lumMod val="85000"/>
                    <a:lumOff val="15000"/>
                  </a:schemeClr>
                </a:solidFill>
              </a:rPr>
              <a:t> If the laboratory only stores inert gases, use the green inert gas sign only. </a:t>
            </a:r>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3</a:t>
            </a:r>
          </a:p>
        </p:txBody>
      </p:sp>
      <p:pic>
        <p:nvPicPr>
          <p:cNvPr id="19" name="Picture 6" descr="image002">
            <a:extLst>
              <a:ext uri="{FF2B5EF4-FFF2-40B4-BE49-F238E27FC236}">
                <a16:creationId xmlns:a16="http://schemas.microsoft.com/office/drawing/2014/main" id="{FC341237-E8F9-D593-BB8F-4CA1434870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920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923625"/>
            <a:ext cx="8560800" cy="553968"/>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Laboratory hazards must be presented as pictograms.</a:t>
            </a:r>
            <a:r>
              <a:rPr lang="en" sz="1200" b="1">
                <a:solidFill>
                  <a:schemeClr val="tx1">
                    <a:lumMod val="85000"/>
                    <a:lumOff val="15000"/>
                  </a:schemeClr>
                </a:solidFill>
              </a:rPr>
              <a:t> Please copy and paste relevant pictograms from the previous slide onto this slide. The pictograms do not need to be placed in a specific order.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99" b="1" kern="1200">
                <a:solidFill>
                  <a:srgbClr val="002060"/>
                </a:solidFill>
                <a:latin typeface="Calibri" panose="020F0502020204030204"/>
                <a:ea typeface="+mn-ea"/>
                <a:cs typeface="+mn-cs"/>
              </a:rPr>
              <a:t>Laboratory Hazards:</a:t>
            </a:r>
            <a:endParaRPr lang="en-US">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a:solidFill>
                <a:prstClr val="black"/>
              </a:solidFill>
              <a:latin typeface="Calibri" panose="020F0502020204030204"/>
              <a:ea typeface="Calibri"/>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2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3: Laboratory Hazard Pictograms</a:t>
            </a:r>
            <a:endParaRPr lang="en-US" dirty="0"/>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3</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7531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4: Specialized Hazards</a:t>
            </a:r>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477351" y="879054"/>
            <a:ext cx="8649100" cy="553968"/>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This quad is only applicable to laboratories that handle specialized hazards. If your laboratory works with the below specialized hazards,</a:t>
            </a:r>
            <a:r>
              <a:rPr lang="en" sz="1200" b="1">
                <a:solidFill>
                  <a:schemeClr val="tx1">
                    <a:lumMod val="85000"/>
                    <a:lumOff val="15000"/>
                  </a:schemeClr>
                </a:solidFill>
              </a:rPr>
              <a:t> p</a:t>
            </a:r>
            <a:r>
              <a:rPr lang="en-US" sz="1200" b="1">
                <a:solidFill>
                  <a:schemeClr val="tx1">
                    <a:lumMod val="85000"/>
                    <a:lumOff val="15000"/>
                  </a:schemeClr>
                </a:solidFill>
              </a:rPr>
              <a:t>lease copy and paste relevant symbols between this slide and the next slide (slide 8).</a:t>
            </a:r>
            <a:endParaRPr lang="en-US" sz="1200" b="1" u="sng">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11" name="Picture 10" descr="A close-up of a warning sign&#10;&#10;Description automatically generated">
            <a:extLst>
              <a:ext uri="{FF2B5EF4-FFF2-40B4-BE49-F238E27FC236}">
                <a16:creationId xmlns:a16="http://schemas.microsoft.com/office/drawing/2014/main" id="{82204BF6-CAB8-19C0-2439-1E4BFD2221B2}"/>
              </a:ext>
            </a:extLst>
          </p:cNvPr>
          <p:cNvPicPr>
            <a:picLocks noChangeAspect="1"/>
          </p:cNvPicPr>
          <p:nvPr/>
        </p:nvPicPr>
        <p:blipFill>
          <a:blip r:embed="rId4"/>
          <a:stretch>
            <a:fillRect/>
          </a:stretch>
        </p:blipFill>
        <p:spPr>
          <a:xfrm>
            <a:off x="3015854" y="4086788"/>
            <a:ext cx="1550033" cy="1162199"/>
          </a:xfrm>
          <a:prstGeom prst="rect">
            <a:avLst/>
          </a:prstGeom>
        </p:spPr>
      </p:pic>
      <p:pic>
        <p:nvPicPr>
          <p:cNvPr id="12" name="Picture 11">
            <a:extLst>
              <a:ext uri="{FF2B5EF4-FFF2-40B4-BE49-F238E27FC236}">
                <a16:creationId xmlns:a16="http://schemas.microsoft.com/office/drawing/2014/main" id="{D174DC5F-A9FD-7CCD-4E33-868DD3C1E484}"/>
              </a:ext>
            </a:extLst>
          </p:cNvPr>
          <p:cNvPicPr>
            <a:picLocks noChangeAspect="1"/>
          </p:cNvPicPr>
          <p:nvPr/>
        </p:nvPicPr>
        <p:blipFill>
          <a:blip r:embed="rId5"/>
          <a:stretch>
            <a:fillRect/>
          </a:stretch>
        </p:blipFill>
        <p:spPr>
          <a:xfrm>
            <a:off x="7404927" y="3883406"/>
            <a:ext cx="1653128" cy="1659136"/>
          </a:xfrm>
          <a:prstGeom prst="rect">
            <a:avLst/>
          </a:prstGeom>
        </p:spPr>
      </p:pic>
      <p:pic>
        <p:nvPicPr>
          <p:cNvPr id="5" name="Picture 4" descr="A yellow and purple paper on a wooden surface&#10;&#10;Description automatically generated">
            <a:extLst>
              <a:ext uri="{FF2B5EF4-FFF2-40B4-BE49-F238E27FC236}">
                <a16:creationId xmlns:a16="http://schemas.microsoft.com/office/drawing/2014/main" id="{E71ACC24-507E-409D-D8A3-05E5EAA2DA6C}"/>
              </a:ext>
            </a:extLst>
          </p:cNvPr>
          <p:cNvPicPr>
            <a:picLocks noChangeAspect="1"/>
          </p:cNvPicPr>
          <p:nvPr/>
        </p:nvPicPr>
        <p:blipFill rotWithShape="1">
          <a:blip r:embed="rId6"/>
          <a:srcRect l="30564" t="28394" r="38256" b="7879"/>
          <a:stretch/>
        </p:blipFill>
        <p:spPr>
          <a:xfrm rot="5400000">
            <a:off x="5377426" y="3690092"/>
            <a:ext cx="1265906" cy="1940502"/>
          </a:xfrm>
          <a:prstGeom prst="rect">
            <a:avLst/>
          </a:prstGeom>
        </p:spPr>
      </p:pic>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8"/>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586423"/>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10"/>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11"/>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sp>
        <p:nvSpPr>
          <p:cNvPr id="33" name="TextBox 32">
            <a:extLst>
              <a:ext uri="{FF2B5EF4-FFF2-40B4-BE49-F238E27FC236}">
                <a16:creationId xmlns:a16="http://schemas.microsoft.com/office/drawing/2014/main" id="{A51ED8E5-3B67-097B-E12C-D5958D567CCA}"/>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2">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3">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4"/>
              </a:rPr>
              <a:t>labsafety@columbia.edu</a:t>
            </a:r>
            <a:r>
              <a:rPr lang="en-US" sz="2000" dirty="0">
                <a:solidFill>
                  <a:srgbClr val="808080"/>
                </a:solidFill>
              </a:rPr>
              <a:t> </a:t>
            </a:r>
            <a:endParaRPr lang="en-US" sz="2000" dirty="0"/>
          </a:p>
        </p:txBody>
      </p:sp>
      <p:pic>
        <p:nvPicPr>
          <p:cNvPr id="2" name="Picture 1" descr="A yellow warning sign with black text&#10;&#10;Description automatically generated">
            <a:extLst>
              <a:ext uri="{FF2B5EF4-FFF2-40B4-BE49-F238E27FC236}">
                <a16:creationId xmlns:a16="http://schemas.microsoft.com/office/drawing/2014/main" id="{AA3C4634-0431-6340-A85B-891DD193C85B}"/>
              </a:ext>
            </a:extLst>
          </p:cNvPr>
          <p:cNvPicPr>
            <a:picLocks noChangeAspect="1"/>
          </p:cNvPicPr>
          <p:nvPr/>
        </p:nvPicPr>
        <p:blipFill rotWithShape="1">
          <a:blip r:embed="rId15"/>
          <a:srcRect t="306" b="152"/>
          <a:stretch/>
        </p:blipFill>
        <p:spPr>
          <a:xfrm>
            <a:off x="952369" y="4105094"/>
            <a:ext cx="1527513" cy="1114826"/>
          </a:xfrm>
          <a:prstGeom prst="rect">
            <a:avLst/>
          </a:prstGeom>
        </p:spPr>
      </p:pic>
    </p:spTree>
    <p:custDataLst>
      <p:tags r:id="rId1"/>
    </p:custDataLst>
    <p:extLst>
      <p:ext uri="{BB962C8B-B14F-4D97-AF65-F5344CB8AC3E}">
        <p14:creationId xmlns:p14="http://schemas.microsoft.com/office/powerpoint/2010/main" val="17322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825655"/>
            <a:ext cx="8560800" cy="738633"/>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This quad is only applicable to laboratories that handle specialized hazards: Cryogenics, Biologicals, Lasers, and Radiation. Laboratory hazards must be presented as pictograms.</a:t>
            </a:r>
            <a:r>
              <a:rPr lang="en" sz="1200" b="1">
                <a:solidFill>
                  <a:schemeClr val="tx1">
                    <a:lumMod val="85000"/>
                    <a:lumOff val="15000"/>
                  </a:schemeClr>
                </a:solidFill>
              </a:rPr>
              <a:t> Please copy and paste relevant pictograms from the previous slide onto this slide. The pictograms do not need to be placed in a specific order. </a:t>
            </a:r>
            <a:r>
              <a:rPr lang="en" sz="1200">
                <a:solidFill>
                  <a:schemeClr val="tx1">
                    <a:lumMod val="85000"/>
                    <a:lumOff val="15000"/>
                  </a:schemeClr>
                </a:solidFill>
              </a:rPr>
              <a:t>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50" b="1" kern="1200">
                <a:solidFill>
                  <a:srgbClr val="002060"/>
                </a:solidFill>
                <a:latin typeface="Calibri" panose="020F0502020204030204"/>
                <a:ea typeface="+mn-ea"/>
                <a:cs typeface="+mn-cs"/>
              </a:rPr>
              <a:t>Specialized Hazards:</a:t>
            </a:r>
            <a:endParaRPr lang="en-US" sz="325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a:solidFill>
                <a:prstClr val="black"/>
              </a:solidFill>
              <a:latin typeface="Calibri" panose="020F0502020204030204"/>
              <a:ea typeface="Calibri"/>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2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4: Specialized Hazards</a:t>
            </a:r>
            <a:endParaRPr lang="en-US" sz="2500" dirty="0">
              <a:solidFill>
                <a:srgbClr val="808080"/>
              </a:solidFill>
            </a:endParaRPr>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4</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675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661970"/>
            <a:ext cx="9439422" cy="1325563"/>
          </a:xfrm>
        </p:spPr>
        <p:txBody>
          <a:bodyPr>
            <a:normAutofit fontScale="90000"/>
          </a:bodyPr>
          <a:lstStyle/>
          <a:p>
            <a:pPr>
              <a:lnSpc>
                <a:spcPct val="100000"/>
              </a:lnSpc>
              <a:spcBef>
                <a:spcPts val="0"/>
              </a:spcBef>
              <a:defRPr/>
            </a:pPr>
            <a:r>
              <a:rPr lang="en-US" sz="2800" b="1" kern="0" dirty="0">
                <a:solidFill>
                  <a:srgbClr val="000000"/>
                </a:solidFill>
                <a:latin typeface="Arial"/>
                <a:cs typeface="Arial"/>
                <a:sym typeface="Arial"/>
              </a:rPr>
              <a:t>Example of a completed NYSPI door sign holder using this door sign generator:</a:t>
            </a:r>
            <a:br>
              <a:rPr lang="en" sz="2800" b="1" kern="0" dirty="0">
                <a:solidFill>
                  <a:srgbClr val="000000"/>
                </a:solidFill>
                <a:latin typeface="Arial"/>
                <a:cs typeface="Arial"/>
                <a:sym typeface="Arial"/>
              </a:rPr>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automatically generated">
            <a:extLst>
              <a:ext uri="{FF2B5EF4-FFF2-40B4-BE49-F238E27FC236}">
                <a16:creationId xmlns:a16="http://schemas.microsoft.com/office/drawing/2014/main" id="{0D76E9C1-F12C-F58B-3150-AD11A0251008}"/>
              </a:ext>
            </a:extLst>
          </p:cNvPr>
          <p:cNvPicPr>
            <a:picLocks noChangeAspect="1"/>
          </p:cNvPicPr>
          <p:nvPr/>
        </p:nvPicPr>
        <p:blipFill>
          <a:blip r:embed="rId3"/>
          <a:stretch>
            <a:fillRect/>
          </a:stretch>
        </p:blipFill>
        <p:spPr>
          <a:xfrm>
            <a:off x="3000802" y="1796930"/>
            <a:ext cx="4056795" cy="434177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7626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0a8a36-e1cc-45bf-b370-897693c1f144">
      <Terms xmlns="http://schemas.microsoft.com/office/infopath/2007/PartnerControls"/>
    </lcf76f155ced4ddcb4097134ff3c332f>
    <TaxCatchAll xmlns="9aefb656-ee15-4c8e-a482-03b2fe7d63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7D92A35461B047A78E4F0322F60417" ma:contentTypeVersion="18" ma:contentTypeDescription="Create a new document." ma:contentTypeScope="" ma:versionID="615f0bd0610512ae68298b70b4c8944f">
  <xsd:schema xmlns:xsd="http://www.w3.org/2001/XMLSchema" xmlns:xs="http://www.w3.org/2001/XMLSchema" xmlns:p="http://schemas.microsoft.com/office/2006/metadata/properties" xmlns:ns2="f70a8a36-e1cc-45bf-b370-897693c1f144" xmlns:ns3="9aefb656-ee15-4c8e-a482-03b2fe7d63e5" targetNamespace="http://schemas.microsoft.com/office/2006/metadata/properties" ma:root="true" ma:fieldsID="edce3b682e29dfe6b6b827db18dc97bc" ns2:_="" ns3:_="">
    <xsd:import namespace="f70a8a36-e1cc-45bf-b370-897693c1f144"/>
    <xsd:import namespace="9aefb656-ee15-4c8e-a482-03b2fe7d63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a8a36-e1cc-45bf-b370-897693c1f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985e1-58d1-4979-a29a-a67426b5439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fb656-ee15-4c8e-a482-03b2fe7d63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1e982a-7b7a-4eb2-bf04-9fe812db40d9}" ma:internalName="TaxCatchAll" ma:showField="CatchAllData" ma:web="9aefb656-ee15-4c8e-a482-03b2fe7d6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29A2E-5336-42D9-9192-A26BD18C2D2F}">
  <ds:schemaRefs>
    <ds:schemaRef ds:uri="http://schemas.microsoft.com/sharepoint/v3/contenttype/forms"/>
  </ds:schemaRefs>
</ds:datastoreItem>
</file>

<file path=customXml/itemProps2.xml><?xml version="1.0" encoding="utf-8"?>
<ds:datastoreItem xmlns:ds="http://schemas.openxmlformats.org/officeDocument/2006/customXml" ds:itemID="{4B363ABD-0A9B-41BD-B484-06B63619F96A}">
  <ds:schemaRefs>
    <ds:schemaRef ds:uri="http://schemas.openxmlformats.org/package/2006/metadata/core-properties"/>
    <ds:schemaRef ds:uri="http://schemas.microsoft.com/office/2006/metadata/properties"/>
    <ds:schemaRef ds:uri="http://www.w3.org/XML/1998/namespace"/>
    <ds:schemaRef ds:uri="9aefb656-ee15-4c8e-a482-03b2fe7d63e5"/>
    <ds:schemaRef ds:uri="http://purl.org/dc/elements/1.1/"/>
    <ds:schemaRef ds:uri="http://schemas.microsoft.com/office/2006/documentManagement/types"/>
    <ds:schemaRef ds:uri="f70a8a36-e1cc-45bf-b370-897693c1f144"/>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EF64973C-2A84-4E5C-B19E-5F3ADF8A397E}">
  <ds:schemaRefs>
    <ds:schemaRef ds:uri="9aefb656-ee15-4c8e-a482-03b2fe7d63e5"/>
    <ds:schemaRef ds:uri="f70a8a36-e1cc-45bf-b370-897693c1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1044</Words>
  <Application>Microsoft Office PowerPoint</Application>
  <PresentationFormat>Custom</PresentationFormat>
  <Paragraphs>124</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Segoe UI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completed NYSPI door sign holder using this door sign generator: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 Angie T.</dc:creator>
  <cp:lastModifiedBy>Aloe, Sarah A.</cp:lastModifiedBy>
  <cp:revision>127</cp:revision>
  <cp:lastPrinted>2024-02-20T15:00:29Z</cp:lastPrinted>
  <dcterms:modified xsi:type="dcterms:W3CDTF">2024-02-20T15:37:54Z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0x010100CD7D92A35461B047A78E4F0322F60417</vt:lpwstr>
  </property>
  <property fmtid="{D5CDD505-2E9C-101B-9397-08002B2CF9AE}" pid="3" name="MediaServiceImageTags">
    <vt:lpwstr/>
  </property>
  <property fmtid="{D5CDD505-2E9C-101B-9397-08002B2CF9AE}" pid="4" name="ArticulateGUID">
    <vt:lpwstr>18864F90-52DE-49B5-B387-3E688B9F7248</vt:lpwstr>
  </property>
  <property fmtid="{D5CDD505-2E9C-101B-9397-08002B2CF9AE}" pid="5" name="ArticulatePath">
    <vt:lpwstr>https://cumccolumbia.sharepoint.com/teams/ResearchSafety/Shared Documents/Operations Team/7. Operation Services/LATCH/Door Sign Generators/CUIMC NEW DOOR SIGN GENERATOR 12.23</vt:lpwstr>
  </property>
</Properties>
</file>